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5" r:id="rId2"/>
    <p:sldId id="344" r:id="rId3"/>
    <p:sldId id="343" r:id="rId4"/>
    <p:sldId id="349" r:id="rId5"/>
    <p:sldId id="350" r:id="rId6"/>
    <p:sldId id="351" r:id="rId7"/>
    <p:sldId id="345" r:id="rId8"/>
    <p:sldId id="347" r:id="rId9"/>
    <p:sldId id="348" r:id="rId10"/>
    <p:sldId id="341" r:id="rId11"/>
  </p:sldIdLst>
  <p:sldSz cx="9144000" cy="6858000" type="screen4x3"/>
  <p:notesSz cx="6797675" cy="9926638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3300"/>
    <a:srgbClr val="FF9900"/>
    <a:srgbClr val="006600"/>
    <a:srgbClr val="FF66FF"/>
    <a:srgbClr val="2144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08" autoAdjust="0"/>
    <p:restoredTop sz="94660" autoAdjust="0"/>
  </p:normalViewPr>
  <p:slideViewPr>
    <p:cSldViewPr>
      <p:cViewPr varScale="1">
        <p:scale>
          <a:sx n="105" d="100"/>
          <a:sy n="105" d="100"/>
        </p:scale>
        <p:origin x="102" y="192"/>
      </p:cViewPr>
      <p:guideLst>
        <p:guide orient="horz" pos="864"/>
        <p:guide pos="2880"/>
      </p:guideLst>
    </p:cSldViewPr>
  </p:slideViewPr>
  <p:outlineViewPr>
    <p:cViewPr>
      <p:scale>
        <a:sx n="33" d="100"/>
        <a:sy n="33" d="100"/>
      </p:scale>
      <p:origin x="0" y="25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2434" y="-101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399FC1A-E90D-41E4-85F1-0BAD669E3EE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531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20712D0-D001-4D7A-B99F-A7873A6B09F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7958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0712D0-D001-4D7A-B99F-A7873A6B09F8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154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0712D0-D001-4D7A-B99F-A7873A6B09F8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154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0712D0-D001-4D7A-B99F-A7873A6B09F8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154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0712D0-D001-4D7A-B99F-A7873A6B09F8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154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0"/>
          <p:cNvSpPr txBox="1">
            <a:spLocks noChangeArrowheads="1"/>
          </p:cNvSpPr>
          <p:nvPr userDrawn="1"/>
        </p:nvSpPr>
        <p:spPr bwMode="auto">
          <a:xfrm>
            <a:off x="2914650" y="228600"/>
            <a:ext cx="594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2000" smtClean="0">
                <a:solidFill>
                  <a:schemeClr val="bg1"/>
                </a:solidFill>
                <a:latin typeface="DecimaUNI02 Rg" pitchFamily="50" charset="0"/>
              </a:rPr>
              <a:t>Al servizio di gente unica</a:t>
            </a:r>
            <a:endParaRPr lang="it-IT" sz="2000" smtClean="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3" name="Text Box 1032"/>
          <p:cNvSpPr txBox="1">
            <a:spLocks noChangeArrowheads="1"/>
          </p:cNvSpPr>
          <p:nvPr userDrawn="1"/>
        </p:nvSpPr>
        <p:spPr bwMode="auto">
          <a:xfrm>
            <a:off x="3257550" y="5029200"/>
            <a:ext cx="3028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 sz="2800" smtClean="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4" name="Text Box 1033"/>
          <p:cNvSpPr txBox="1">
            <a:spLocks noChangeArrowheads="1"/>
          </p:cNvSpPr>
          <p:nvPr userDrawn="1"/>
        </p:nvSpPr>
        <p:spPr bwMode="auto">
          <a:xfrm>
            <a:off x="0" y="6096000"/>
            <a:ext cx="2400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15362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08016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443663" y="990600"/>
            <a:ext cx="2014537" cy="4495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00050" y="990600"/>
            <a:ext cx="5891213" cy="4495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27512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olo, test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grafico 3"/>
          <p:cNvSpPr>
            <a:spLocks noGrp="1"/>
          </p:cNvSpPr>
          <p:nvPr>
            <p:ph type="chart"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333590738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olo, grafic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757807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400050" y="1981200"/>
            <a:ext cx="8058150" cy="3505200"/>
          </a:xfr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17799708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970205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8491230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185280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179280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159872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762713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3785542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578127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689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00050" y="990600"/>
            <a:ext cx="8058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981200"/>
            <a:ext cx="80581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Questo è lo stile da usare per l’elenco puntato.</a:t>
            </a:r>
          </a:p>
          <a:p>
            <a:pPr lvl="1"/>
            <a:r>
              <a:rPr lang="it-IT" smtClean="0"/>
              <a:t>Questo è lo stile per il secondo livello asdfasdfasdf asdf asdf asdfasd</a:t>
            </a:r>
          </a:p>
          <a:p>
            <a:pPr lvl="1"/>
            <a:r>
              <a:rPr lang="it-IT" smtClean="0"/>
              <a:t>	questo è lo stile per il terzo livello</a:t>
            </a:r>
          </a:p>
          <a:p>
            <a:pPr lvl="2"/>
            <a:r>
              <a:rPr lang="it-IT" smtClean="0"/>
              <a:t>questo è per il quarto</a:t>
            </a:r>
          </a:p>
          <a:p>
            <a:pPr lvl="3"/>
            <a:r>
              <a:rPr lang="it-IT" smtClean="0"/>
              <a:t>Questo è il quinto</a:t>
            </a:r>
          </a:p>
          <a:p>
            <a:pPr lvl="1"/>
            <a:endParaRPr lang="it-IT" smtClean="0"/>
          </a:p>
        </p:txBody>
      </p:sp>
      <p:sp>
        <p:nvSpPr>
          <p:cNvPr id="1029" name="Text Box 24"/>
          <p:cNvSpPr txBox="1">
            <a:spLocks noChangeArrowheads="1"/>
          </p:cNvSpPr>
          <p:nvPr userDrawn="1"/>
        </p:nvSpPr>
        <p:spPr bwMode="auto">
          <a:xfrm>
            <a:off x="457200" y="6324600"/>
            <a:ext cx="815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 sz="2000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1449C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DecimaW03 Rg" pitchFamily="2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4000" cy="702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107504" y="908720"/>
            <a:ext cx="9036496" cy="5339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eaLnBrk="1" hangingPunct="1"/>
            <a:r>
              <a:rPr lang="it-IT" sz="3600" b="1" dirty="0" smtClean="0">
                <a:solidFill>
                  <a:schemeClr val="bg1"/>
                </a:solidFill>
              </a:rPr>
              <a:t>Legge regionale 16/2014</a:t>
            </a:r>
            <a:endParaRPr lang="it-IT" sz="3600" b="1" dirty="0">
              <a:solidFill>
                <a:schemeClr val="bg1"/>
              </a:solidFill>
            </a:endParaRPr>
          </a:p>
          <a:p>
            <a:pPr eaLnBrk="1" hangingPunct="1"/>
            <a:endParaRPr lang="it-IT" sz="3600" b="1" dirty="0">
              <a:solidFill>
                <a:schemeClr val="bg1"/>
              </a:solidFill>
            </a:endParaRPr>
          </a:p>
          <a:p>
            <a:pPr eaLnBrk="1" hangingPunct="1"/>
            <a:r>
              <a:rPr lang="it-IT" sz="4500" b="1" dirty="0" smtClean="0">
                <a:solidFill>
                  <a:schemeClr val="bg1"/>
                </a:solidFill>
              </a:rPr>
              <a:t>BANDI PER INCENTIVI ANNUALI</a:t>
            </a:r>
          </a:p>
          <a:p>
            <a:pPr eaLnBrk="1" hangingPunct="1"/>
            <a:r>
              <a:rPr lang="it-IT" sz="4500" b="1" dirty="0" smtClean="0">
                <a:solidFill>
                  <a:schemeClr val="bg1"/>
                </a:solidFill>
              </a:rPr>
              <a:t>AD ATTIVITA’ CULTURALI</a:t>
            </a:r>
            <a:r>
              <a:rPr lang="it-IT" sz="4800" b="1" dirty="0" smtClean="0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it-IT" sz="4500" b="1" dirty="0" smtClean="0">
                <a:solidFill>
                  <a:schemeClr val="bg1"/>
                </a:solidFill>
              </a:rPr>
              <a:t>PER L’ANNO 2017</a:t>
            </a:r>
          </a:p>
          <a:p>
            <a:pPr eaLnBrk="1" hangingPunct="1"/>
            <a:r>
              <a:rPr lang="it-IT" sz="2800" b="1" dirty="0" smtClean="0">
                <a:solidFill>
                  <a:schemeClr val="bg1"/>
                </a:solidFill>
              </a:rPr>
              <a:t> </a:t>
            </a:r>
            <a:endParaRPr lang="it-IT" sz="2800" b="1" dirty="0">
              <a:solidFill>
                <a:schemeClr val="bg1"/>
              </a:solidFill>
            </a:endParaRPr>
          </a:p>
          <a:p>
            <a:pPr eaLnBrk="1" hangingPunct="1"/>
            <a:r>
              <a:rPr lang="it-IT" sz="2800" dirty="0" smtClean="0">
                <a:solidFill>
                  <a:schemeClr val="bg1"/>
                </a:solidFill>
              </a:rPr>
              <a:t>Servizio </a:t>
            </a:r>
            <a:r>
              <a:rPr lang="it-IT" sz="2800" dirty="0">
                <a:solidFill>
                  <a:schemeClr val="bg1"/>
                </a:solidFill>
              </a:rPr>
              <a:t>Attività </a:t>
            </a:r>
            <a:r>
              <a:rPr lang="it-IT" sz="2800" dirty="0" smtClean="0">
                <a:solidFill>
                  <a:schemeClr val="bg1"/>
                </a:solidFill>
              </a:rPr>
              <a:t>culturali</a:t>
            </a:r>
          </a:p>
          <a:p>
            <a:pPr eaLnBrk="1" hangingPunct="1"/>
            <a:endParaRPr lang="it-IT" sz="1600" b="1" dirty="0">
              <a:solidFill>
                <a:schemeClr val="bg1"/>
              </a:solidFill>
            </a:endParaRPr>
          </a:p>
          <a:p>
            <a:pPr eaLnBrk="1" hangingPunct="1"/>
            <a:r>
              <a:rPr lang="it-IT" sz="2800" dirty="0" smtClean="0">
                <a:solidFill>
                  <a:schemeClr val="bg1"/>
                </a:solidFill>
              </a:rPr>
              <a:t>Direzione Cultura, Sport, Solidarietà </a:t>
            </a:r>
          </a:p>
          <a:p>
            <a:pPr eaLnBrk="1" hangingPunct="1"/>
            <a:endParaRPr lang="it-IT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5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2"/>
                </a:solidFill>
              </a:rPr>
              <a:t/>
            </a:r>
            <a:br>
              <a:rPr lang="it-IT" dirty="0" smtClean="0">
                <a:solidFill>
                  <a:schemeClr val="accent2"/>
                </a:solidFill>
              </a:rPr>
            </a:br>
            <a:r>
              <a:rPr lang="it-IT" sz="2800" dirty="0">
                <a:solidFill>
                  <a:schemeClr val="accent2"/>
                </a:solidFill>
              </a:rPr>
              <a:t>COORDINAMENTO CON ALTRI INCENTIVI DELLA LEGGE REGIONALE 16/2014</a:t>
            </a:r>
            <a:br>
              <a:rPr lang="it-IT" sz="2800" dirty="0">
                <a:solidFill>
                  <a:schemeClr val="accent2"/>
                </a:solidFill>
              </a:rPr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z="2000" b="1" u="sng" dirty="0" smtClean="0"/>
              <a:t>Non possono invece presentare domanda</a:t>
            </a:r>
            <a:r>
              <a:rPr lang="it-IT" sz="2000" dirty="0" smtClean="0"/>
              <a:t>:</a:t>
            </a:r>
          </a:p>
          <a:p>
            <a:pPr marL="0" indent="0" algn="just">
              <a:buNone/>
            </a:pPr>
            <a:endParaRPr lang="it-IT" sz="2000" dirty="0" smtClean="0"/>
          </a:p>
          <a:p>
            <a:pPr marL="0" indent="0" algn="just">
              <a:buNone/>
            </a:pPr>
            <a:r>
              <a:rPr lang="it-IT" sz="2000" dirty="0"/>
              <a:t>	</a:t>
            </a:r>
            <a:r>
              <a:rPr lang="it-IT" sz="2000" dirty="0" smtClean="0"/>
              <a:t>- i soggetti che hanno già ottenuto il finanziamento previsto dai </a:t>
            </a:r>
            <a:r>
              <a:rPr lang="it-IT" sz="2000" b="1" dirty="0" smtClean="0"/>
              <a:t>Regolamenti «triennali» Cinema (mediateche, enti di cultura cinematografica, festival e premi cinematografici) </a:t>
            </a:r>
            <a:r>
              <a:rPr lang="it-IT" sz="2000" dirty="0" smtClean="0"/>
              <a:t>n.15/2016, n.16/2016 e n.17/2016</a:t>
            </a:r>
          </a:p>
          <a:p>
            <a:pPr marL="0" indent="0" algn="just">
              <a:buNone/>
            </a:pPr>
            <a:r>
              <a:rPr lang="it-IT" sz="2000" dirty="0"/>
              <a:t>	</a:t>
            </a:r>
            <a:r>
              <a:rPr lang="it-IT" sz="2000" dirty="0" smtClean="0"/>
              <a:t>- i soggetti </a:t>
            </a:r>
            <a:r>
              <a:rPr lang="it-IT" sz="2000" dirty="0"/>
              <a:t>che hanno già ottenuto il finanziamento previsto </a:t>
            </a:r>
            <a:r>
              <a:rPr lang="it-IT" sz="2000" dirty="0" smtClean="0"/>
              <a:t>dal </a:t>
            </a:r>
            <a:r>
              <a:rPr lang="it-IT" sz="2000" b="1" dirty="0" smtClean="0"/>
              <a:t>«Regolamento per il finanziamento </a:t>
            </a:r>
            <a:r>
              <a:rPr lang="it-IT" sz="2000" b="1" dirty="0"/>
              <a:t>annuale ad attività di rilevanza regionale di associazioni dei profughi istriani, fiumani e dalmati </a:t>
            </a:r>
            <a:r>
              <a:rPr lang="it-IT" sz="2000" dirty="0"/>
              <a:t>aventi sede nel territorio regionale, e della federazione delle </a:t>
            </a:r>
            <a:r>
              <a:rPr lang="it-IT" sz="2000" dirty="0" smtClean="0"/>
              <a:t>medesime» n.110/2016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82896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432047"/>
          </a:xfrm>
        </p:spPr>
        <p:txBody>
          <a:bodyPr/>
          <a:lstStyle/>
          <a:p>
            <a:pPr algn="ctr" eaLnBrk="1" hangingPunct="1"/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8964488" cy="5616623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</a:rPr>
              <a:t>QUADRO NORMATIVO</a:t>
            </a:r>
          </a:p>
          <a:p>
            <a:pPr marL="0" indent="0" algn="ctr" eaLnBrk="1" hangingPunct="1">
              <a:buNone/>
              <a:defRPr/>
            </a:pPr>
            <a:endParaRPr lang="it-IT" sz="1600" b="1" dirty="0" smtClean="0">
              <a:solidFill>
                <a:srgbClr val="00B050"/>
              </a:solidFill>
            </a:endParaRPr>
          </a:p>
          <a:p>
            <a:pPr algn="just" eaLnBrk="1" hangingPunct="1"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LEGGE REGIONALE 11 AGOSTO 2014, N.16 </a:t>
            </a:r>
            <a:r>
              <a:rPr lang="it-IT" sz="2000" b="1" dirty="0" smtClean="0"/>
              <a:t>(norme regionali in materia di attività culturali) e successive modifiche</a:t>
            </a:r>
          </a:p>
          <a:p>
            <a:pPr algn="just" eaLnBrk="1" hangingPunct="1"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REGOLAMENTO 13 FEBBRAIO 2015</a:t>
            </a:r>
            <a:r>
              <a:rPr lang="it-IT" sz="2000" b="1" dirty="0">
                <a:solidFill>
                  <a:schemeClr val="accent2"/>
                </a:solidFill>
              </a:rPr>
              <a:t>, N.33 </a:t>
            </a:r>
            <a:r>
              <a:rPr lang="it-IT" sz="2000" b="1" dirty="0" smtClean="0"/>
              <a:t>(in </a:t>
            </a:r>
            <a:r>
              <a:rPr lang="it-IT" sz="2000" b="1" dirty="0"/>
              <a:t>materia di incentivi annuali alle attività </a:t>
            </a:r>
            <a:r>
              <a:rPr lang="it-IT" sz="2000" b="1" dirty="0" smtClean="0"/>
              <a:t>culturali) </a:t>
            </a:r>
          </a:p>
          <a:p>
            <a:pPr algn="just" eaLnBrk="1" hangingPunct="1"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DELIBERAZIONE DI GIUNTA REGIONALE 4 NOVEMBRE 2016, N.2026</a:t>
            </a:r>
            <a:r>
              <a:rPr lang="it-IT" sz="2000" b="1" dirty="0" smtClean="0"/>
              <a:t>:</a:t>
            </a:r>
            <a:r>
              <a:rPr lang="it-IT" sz="2000" b="1" dirty="0"/>
              <a:t> </a:t>
            </a:r>
            <a:r>
              <a:rPr lang="it-IT" sz="2000" b="1" dirty="0" smtClean="0"/>
              <a:t>ha approvato 11 Bandi (è la quarta serie di bandi dopo quelli del 2014, 2015 e febbraio 2016)</a:t>
            </a:r>
          </a:p>
          <a:p>
            <a:pPr algn="just" eaLnBrk="1" hangingPunct="1"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LEGGE REGIONALE 7 NOVEMBRE 2016, N.16</a:t>
            </a:r>
            <a:r>
              <a:rPr lang="it-IT" sz="2000" b="1" dirty="0" smtClean="0"/>
              <a:t> (norme urgenti in materia di programmazione e contabilità - </a:t>
            </a:r>
            <a:r>
              <a:rPr lang="it-IT" sz="2000" b="1" u="sng" dirty="0" smtClean="0"/>
              <a:t>entrata in vigore il 10 novembre 2016</a:t>
            </a:r>
            <a:r>
              <a:rPr lang="it-IT" sz="2000" b="1" dirty="0" smtClean="0"/>
              <a:t>): art.1, commi 20 e 22, modifica tipologia beneficiari e modalità erogazione degli incentivi</a:t>
            </a:r>
          </a:p>
          <a:p>
            <a:pPr algn="just" eaLnBrk="1" hangingPunct="1"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STRALCIO N.160-01 </a:t>
            </a:r>
            <a:r>
              <a:rPr lang="it-IT" sz="2000" b="1" dirty="0" smtClean="0"/>
              <a:t>(in via di approvazione): definizione Centri di divulgazione della cultura umanistica e scientifica</a:t>
            </a:r>
          </a:p>
          <a:p>
            <a:pPr marL="0" indent="0" algn="just" eaLnBrk="1" hangingPunct="1">
              <a:buNone/>
              <a:defRPr/>
            </a:pPr>
            <a:endParaRPr lang="it-IT" sz="1050" b="1" dirty="0" smtClean="0"/>
          </a:p>
          <a:p>
            <a:pPr marL="0" indent="0" algn="just" eaLnBrk="1" hangingPunct="1">
              <a:buNone/>
              <a:defRPr/>
            </a:pPr>
            <a:endParaRPr lang="it-IT" sz="1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31991104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432047"/>
          </a:xfrm>
        </p:spPr>
        <p:txBody>
          <a:bodyPr/>
          <a:lstStyle/>
          <a:p>
            <a:pPr algn="ctr" eaLnBrk="1" hangingPunct="1"/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8964488" cy="5616623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</a:rPr>
              <a:t>NOVITA’ PIU’ RILEVANTI</a:t>
            </a:r>
          </a:p>
          <a:p>
            <a:pPr algn="just" eaLnBrk="1" hangingPunct="1">
              <a:defRPr/>
            </a:pPr>
            <a:r>
              <a:rPr lang="it-IT" sz="1600" b="1" u="sng" dirty="0" smtClean="0"/>
              <a:t>NUOVO</a:t>
            </a:r>
            <a:r>
              <a:rPr lang="it-IT" sz="1600" b="1" dirty="0" smtClean="0"/>
              <a:t> TERMINE SCADENZA PRESENTAZIONE DOMANDE (SOLO ON-LINE) </a:t>
            </a:r>
            <a:r>
              <a:rPr lang="it-IT" sz="1600" b="1" u="sng" dirty="0" smtClean="0">
                <a:solidFill>
                  <a:schemeClr val="accent2"/>
                </a:solidFill>
              </a:rPr>
              <a:t>15 DICEMBRE 2016, ORE 12.00.00</a:t>
            </a:r>
            <a:r>
              <a:rPr lang="it-IT" sz="1600" b="1" dirty="0" smtClean="0"/>
              <a:t>:</a:t>
            </a:r>
          </a:p>
          <a:p>
            <a:pPr algn="just" eaLnBrk="1" hangingPunct="1">
              <a:defRPr/>
            </a:pPr>
            <a:endParaRPr lang="it-IT" sz="1600" b="1" dirty="0" smtClean="0"/>
          </a:p>
          <a:p>
            <a:pPr marL="0" indent="0" algn="just" eaLnBrk="1" hangingPunct="1">
              <a:buNone/>
              <a:defRPr/>
            </a:pPr>
            <a:r>
              <a:rPr lang="it-IT" sz="1600" b="1" dirty="0" smtClean="0"/>
              <a:t>	- </a:t>
            </a:r>
            <a:r>
              <a:rPr lang="it-IT" sz="1600" b="1" dirty="0"/>
              <a:t>le </a:t>
            </a:r>
            <a:r>
              <a:rPr lang="it-IT" sz="1600" b="1" u="sng" dirty="0"/>
              <a:t>graduatorie</a:t>
            </a:r>
            <a:r>
              <a:rPr lang="it-IT" sz="1600" b="1" dirty="0"/>
              <a:t> dei progetti finanziati saranno pubblicate </a:t>
            </a:r>
            <a:r>
              <a:rPr lang="it-IT" sz="1600" b="1" u="sng" dirty="0"/>
              <a:t>entro metà marzo 2017</a:t>
            </a:r>
            <a:r>
              <a:rPr lang="it-IT" sz="1600" b="1" dirty="0"/>
              <a:t> 	</a:t>
            </a:r>
            <a:r>
              <a:rPr lang="it-IT" sz="1600" dirty="0"/>
              <a:t>(a differenza dei precedenti Bandi, le graduatorie escono prima dell’avvio della gran 	parte delle iniziative culturali per cui si chiede incentivo..)</a:t>
            </a:r>
            <a:endParaRPr lang="it-IT" sz="1600" b="1" u="sng" dirty="0"/>
          </a:p>
          <a:p>
            <a:pPr marL="0" indent="0" algn="just" eaLnBrk="1" hangingPunct="1">
              <a:buNone/>
              <a:defRPr/>
            </a:pPr>
            <a:r>
              <a:rPr lang="it-IT" sz="1600" b="1" dirty="0"/>
              <a:t>	- divieto di avviare il progetto prima della pubblicazione delle graduatorie </a:t>
            </a:r>
            <a:r>
              <a:rPr lang="it-IT" sz="1600" dirty="0"/>
              <a:t>(non 	saranno ammesse a contributo spese anteriori a tale data</a:t>
            </a:r>
            <a:r>
              <a:rPr lang="it-IT" sz="1600" dirty="0" smtClean="0"/>
              <a:t>), tranne alcune eccezioni</a:t>
            </a:r>
            <a:endParaRPr lang="it-IT" sz="1600" dirty="0"/>
          </a:p>
          <a:p>
            <a:pPr marL="0" indent="0" algn="just" eaLnBrk="1" hangingPunct="1">
              <a:buNone/>
              <a:defRPr/>
            </a:pPr>
            <a:r>
              <a:rPr lang="it-IT" sz="1600" b="1" dirty="0"/>
              <a:t>	- coordinamento con il Bando febbraio 2016: </a:t>
            </a:r>
            <a:r>
              <a:rPr lang="it-IT" sz="1600" dirty="0"/>
              <a:t>inammissibile una domanda per il 	medesimo progetto già finanziato con il Bando febbraio 2016; ammissibile una 	domanda per un progetto non finanziato con il Bando febbraio 2016, ma solo se il 	progetto ha inizio dopo la data di pubblicazione della graduatoria (metà marzo 2017</a:t>
            </a:r>
            <a:r>
              <a:rPr lang="it-IT" sz="1600" dirty="0" smtClean="0"/>
              <a:t>)</a:t>
            </a:r>
          </a:p>
          <a:p>
            <a:pPr marL="0" indent="0" algn="just" eaLnBrk="1" hangingPunct="1">
              <a:buNone/>
              <a:defRPr/>
            </a:pPr>
            <a:r>
              <a:rPr lang="it-IT" sz="1600" dirty="0"/>
              <a:t>	</a:t>
            </a:r>
            <a:r>
              <a:rPr lang="it-IT" sz="1600" dirty="0" smtClean="0"/>
              <a:t>- </a:t>
            </a:r>
            <a:r>
              <a:rPr lang="it-IT" sz="1600" b="1" dirty="0" smtClean="0"/>
              <a:t>scadenza termine rendicontazione </a:t>
            </a:r>
            <a:r>
              <a:rPr lang="it-IT" sz="1600" dirty="0" smtClean="0"/>
              <a:t>(e termine conclusione progetto) </a:t>
            </a:r>
            <a:r>
              <a:rPr lang="it-IT" sz="1600" b="1" u="sng" dirty="0" smtClean="0"/>
              <a:t>31 marzo 2018</a:t>
            </a:r>
            <a:endParaRPr lang="it-IT" sz="1600" b="1" u="sng" dirty="0"/>
          </a:p>
          <a:p>
            <a:pPr algn="just" eaLnBrk="1" hangingPunct="1">
              <a:defRPr/>
            </a:pPr>
            <a:endParaRPr lang="it-IT" sz="1600" b="1" dirty="0" smtClean="0"/>
          </a:p>
          <a:p>
            <a:pPr algn="just" eaLnBrk="1" hangingPunct="1">
              <a:defRPr/>
            </a:pPr>
            <a:r>
              <a:rPr lang="it-IT" sz="1600" b="1" dirty="0" smtClean="0"/>
              <a:t>I NUOVI BANDI </a:t>
            </a:r>
            <a:r>
              <a:rPr lang="it-IT" sz="1600" b="1" u="sng" dirty="0" smtClean="0">
                <a:solidFill>
                  <a:schemeClr val="accent2"/>
                </a:solidFill>
              </a:rPr>
              <a:t>NON INDICANO LE RISORSE FINANZIARIE A DISPOSIZIONE PER OGNI BANDO</a:t>
            </a:r>
            <a:r>
              <a:rPr lang="it-IT" sz="1600" dirty="0" smtClean="0"/>
              <a:t>, in quanto le risorse verranno stanziate dalla legge di stabilità 2017 (previsione di mantenere le risorse 2016)</a:t>
            </a:r>
            <a:endParaRPr lang="it-IT" sz="1600" b="1" dirty="0" smtClean="0"/>
          </a:p>
          <a:p>
            <a:pPr marL="0" indent="0" algn="just" eaLnBrk="1" hangingPunct="1">
              <a:buNone/>
              <a:defRPr/>
            </a:pPr>
            <a:r>
              <a:rPr lang="it-IT" sz="1600" b="1" dirty="0" smtClean="0"/>
              <a:t>	</a:t>
            </a:r>
            <a:endParaRPr lang="it-IT" sz="1600" dirty="0" smtClean="0"/>
          </a:p>
          <a:p>
            <a:pPr marL="0" indent="0" algn="just" eaLnBrk="1" hangingPunct="1">
              <a:buNone/>
              <a:defRPr/>
            </a:pPr>
            <a:endParaRPr lang="it-IT" sz="1600" dirty="0" smtClean="0"/>
          </a:p>
          <a:p>
            <a:pPr marL="0" indent="0" algn="just" eaLnBrk="1" hangingPunct="1">
              <a:buNone/>
              <a:defRPr/>
            </a:pPr>
            <a:endParaRPr lang="it-IT" sz="1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974758988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432047"/>
          </a:xfrm>
        </p:spPr>
        <p:txBody>
          <a:bodyPr/>
          <a:lstStyle/>
          <a:p>
            <a:pPr algn="ctr" eaLnBrk="1" hangingPunct="1"/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8964488" cy="5616623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</a:rPr>
              <a:t>NOVITA’ PIU’ RILEVANTI</a:t>
            </a:r>
          </a:p>
          <a:p>
            <a:pPr marL="0" indent="0" algn="just" eaLnBrk="1" hangingPunct="1">
              <a:buNone/>
              <a:defRPr/>
            </a:pPr>
            <a:r>
              <a:rPr lang="it-IT" sz="1600" dirty="0"/>
              <a:t>	</a:t>
            </a:r>
            <a:endParaRPr lang="it-IT" sz="1600" dirty="0" smtClean="0"/>
          </a:p>
          <a:p>
            <a:pPr algn="just" eaLnBrk="1" hangingPunct="1">
              <a:defRPr/>
            </a:pPr>
            <a:r>
              <a:rPr lang="it-IT" sz="1600" b="1" dirty="0" smtClean="0"/>
              <a:t>A DIFFERENZA DEI BANDI FEBBRAIO 2016:</a:t>
            </a:r>
          </a:p>
          <a:p>
            <a:pPr marL="0" indent="0" algn="just" eaLnBrk="1" hangingPunct="1">
              <a:buNone/>
              <a:defRPr/>
            </a:pPr>
            <a:r>
              <a:rPr lang="it-IT" sz="1600" b="1" dirty="0" smtClean="0"/>
              <a:t>	</a:t>
            </a:r>
          </a:p>
          <a:p>
            <a:pPr marL="0" indent="0" algn="just" eaLnBrk="1" hangingPunct="1">
              <a:buNone/>
              <a:defRPr/>
            </a:pPr>
            <a:r>
              <a:rPr lang="it-IT" sz="1600" b="1" dirty="0"/>
              <a:t>	</a:t>
            </a:r>
            <a:r>
              <a:rPr lang="it-IT" sz="1600" b="1" dirty="0" smtClean="0"/>
              <a:t>- </a:t>
            </a:r>
            <a:r>
              <a:rPr lang="it-IT" sz="1600" b="1" dirty="0" smtClean="0">
                <a:solidFill>
                  <a:schemeClr val="accent2"/>
                </a:solidFill>
              </a:rPr>
              <a:t>NON C’E’ il</a:t>
            </a:r>
            <a:r>
              <a:rPr lang="it-IT" sz="1600" b="1" dirty="0" smtClean="0"/>
              <a:t> </a:t>
            </a:r>
            <a:r>
              <a:rPr lang="it-IT" sz="1600" b="1" dirty="0" smtClean="0">
                <a:solidFill>
                  <a:schemeClr val="accent2"/>
                </a:solidFill>
              </a:rPr>
              <a:t>BANDO PER STAGIONI, RASSEGNE MUSICALI ED EVENTI DI SCUOLE 	DI MUSICA </a:t>
            </a:r>
            <a:r>
              <a:rPr lang="it-IT" sz="1600" dirty="0" smtClean="0"/>
              <a:t>(in attesa, a breve, di una legge regionale ad hoc)</a:t>
            </a:r>
          </a:p>
          <a:p>
            <a:pPr marL="0" indent="0" algn="just" eaLnBrk="1" hangingPunct="1">
              <a:buNone/>
              <a:defRPr/>
            </a:pPr>
            <a:r>
              <a:rPr lang="it-IT" sz="1600" b="1" dirty="0" smtClean="0"/>
              <a:t>	- CI SONO un </a:t>
            </a:r>
            <a:r>
              <a:rPr lang="it-IT" sz="1600" b="1" dirty="0" smtClean="0">
                <a:solidFill>
                  <a:schemeClr val="accent2"/>
                </a:solidFill>
              </a:rPr>
              <a:t>NUOVO BANDO PER PRODUZIONI DI SPETTACOLI TEATRALI DI 	PROSA</a:t>
            </a:r>
            <a:r>
              <a:rPr lang="it-IT" sz="1600" b="1" dirty="0" smtClean="0"/>
              <a:t> ed un </a:t>
            </a:r>
            <a:r>
              <a:rPr lang="it-IT" sz="1600" b="1" dirty="0" smtClean="0">
                <a:solidFill>
                  <a:schemeClr val="accent2"/>
                </a:solidFill>
              </a:rPr>
              <a:t>NUOVO BANDO PER LA VALORIZZAZIONE DELLA MEMORIA 	STORICA</a:t>
            </a:r>
          </a:p>
          <a:p>
            <a:pPr marL="0" indent="0" algn="just" eaLnBrk="1" hangingPunct="1">
              <a:buNone/>
              <a:defRPr/>
            </a:pPr>
            <a:r>
              <a:rPr lang="it-IT" sz="1600" b="1" dirty="0"/>
              <a:t>	</a:t>
            </a:r>
            <a:r>
              <a:rPr lang="it-IT" sz="1600" b="1" dirty="0" smtClean="0"/>
              <a:t>- I BANDI PER LA </a:t>
            </a:r>
            <a:r>
              <a:rPr lang="it-IT" sz="1600" b="1" dirty="0" smtClean="0">
                <a:solidFill>
                  <a:schemeClr val="accent2"/>
                </a:solidFill>
              </a:rPr>
              <a:t>DIVULGAZIONE DELLA CULTURA UMANISTICA E SCIENTIFICA </a:t>
            </a:r>
            <a:r>
              <a:rPr lang="it-IT" sz="1600" b="1" dirty="0" smtClean="0"/>
              <a:t>	SONO </a:t>
            </a:r>
            <a:r>
              <a:rPr lang="it-IT" sz="1600" b="1" dirty="0" smtClean="0">
                <a:solidFill>
                  <a:schemeClr val="accent2"/>
                </a:solidFill>
              </a:rPr>
              <a:t>SEPARATI</a:t>
            </a:r>
            <a:r>
              <a:rPr lang="it-IT" sz="1600" b="1" dirty="0" smtClean="0"/>
              <a:t> </a:t>
            </a:r>
          </a:p>
          <a:p>
            <a:pPr marL="0" indent="0" algn="just" eaLnBrk="1" hangingPunct="1">
              <a:buNone/>
              <a:defRPr/>
            </a:pPr>
            <a:endParaRPr lang="it-IT" sz="1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22122145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432047"/>
          </a:xfrm>
        </p:spPr>
        <p:txBody>
          <a:bodyPr/>
          <a:lstStyle/>
          <a:p>
            <a:pPr algn="ctr" eaLnBrk="1" hangingPunct="1"/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8964488" cy="5616623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</a:rPr>
              <a:t>NOVITA’ PIU’ RILEVANTI</a:t>
            </a:r>
          </a:p>
          <a:p>
            <a:pPr marL="0" indent="0" algn="just" eaLnBrk="1" hangingPunct="1">
              <a:buNone/>
              <a:defRPr/>
            </a:pPr>
            <a:r>
              <a:rPr lang="it-IT" sz="1600" dirty="0"/>
              <a:t>	</a:t>
            </a:r>
            <a:endParaRPr lang="it-IT" sz="1600" dirty="0" smtClean="0"/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EROGAZIONE DEL 100% DELL’INCENTIVO IN UN’UNICA SOLUZIONE ANTICIPATA </a:t>
            </a:r>
            <a:r>
              <a:rPr lang="it-IT" sz="1600" dirty="0" smtClean="0"/>
              <a:t>(art.32 bis comma 1 della legge regionale 16/2014, come modificato dall’art.1 comma 22 della legge regionale 16/2016) </a:t>
            </a:r>
          </a:p>
          <a:p>
            <a:pPr marL="0" indent="0" algn="just" eaLnBrk="1" hangingPunct="1">
              <a:buNone/>
              <a:defRPr/>
            </a:pPr>
            <a:r>
              <a:rPr lang="it-IT" sz="1600" dirty="0" smtClean="0"/>
              <a:t>	- </a:t>
            </a:r>
            <a:r>
              <a:rPr lang="it-IT" sz="1600" dirty="0"/>
              <a:t>liquidità immediata</a:t>
            </a:r>
          </a:p>
          <a:p>
            <a:pPr marL="0" indent="0" algn="just" eaLnBrk="1" hangingPunct="1">
              <a:buNone/>
              <a:defRPr/>
            </a:pPr>
            <a:r>
              <a:rPr lang="it-IT" sz="1600" dirty="0"/>
              <a:t>	- gli enti locali a contabilità armonizzata ricevono le risorse in tempo utile per realizzare 	le attività senza incorrere nei divieti di avanzo d’amministrazione</a:t>
            </a:r>
          </a:p>
          <a:p>
            <a:pPr marL="0" indent="0" algn="just" eaLnBrk="1" hangingPunct="1">
              <a:buNone/>
              <a:defRPr/>
            </a:pPr>
            <a:endParaRPr lang="it-IT" sz="1600" dirty="0" smtClean="0"/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MIGLIORE DEFINIZIONE E PARZIALE ALLARGAMENTO DELLE TIPOLOGIE DEI BENEFICIARI</a:t>
            </a:r>
            <a:r>
              <a:rPr lang="it-IT" sz="1600" b="1" dirty="0" smtClean="0"/>
              <a:t> </a:t>
            </a:r>
            <a:r>
              <a:rPr lang="it-IT" sz="1600" dirty="0" smtClean="0"/>
              <a:t>(art.4 comma 2 bis </a:t>
            </a:r>
            <a:r>
              <a:rPr lang="it-IT" sz="1600" dirty="0"/>
              <a:t>della legge regionale 16/2014, come </a:t>
            </a:r>
            <a:r>
              <a:rPr lang="it-IT" sz="1600" dirty="0" smtClean="0"/>
              <a:t>introdotto </a:t>
            </a:r>
            <a:r>
              <a:rPr lang="it-IT" sz="1600" dirty="0"/>
              <a:t>dall’art.1 comma </a:t>
            </a:r>
            <a:r>
              <a:rPr lang="it-IT" sz="1600" dirty="0" smtClean="0"/>
              <a:t>20 </a:t>
            </a:r>
            <a:r>
              <a:rPr lang="it-IT" sz="1600" dirty="0"/>
              <a:t>della legge regionale 16/2016) </a:t>
            </a:r>
          </a:p>
          <a:p>
            <a:pPr marL="0" indent="0" algn="just" eaLnBrk="1" hangingPunct="1">
              <a:buNone/>
              <a:defRPr/>
            </a:pPr>
            <a:r>
              <a:rPr lang="it-IT" sz="1600" dirty="0"/>
              <a:t>	- </a:t>
            </a:r>
            <a:r>
              <a:rPr lang="it-IT" sz="1600" b="1" dirty="0" smtClean="0"/>
              <a:t>soggetti pubblici</a:t>
            </a:r>
          </a:p>
          <a:p>
            <a:pPr marL="0" indent="0" algn="just" eaLnBrk="1" hangingPunct="1">
              <a:buNone/>
              <a:defRPr/>
            </a:pPr>
            <a:r>
              <a:rPr lang="it-IT" sz="1600" dirty="0"/>
              <a:t>	</a:t>
            </a:r>
            <a:r>
              <a:rPr lang="it-IT" sz="1600" dirty="0" smtClean="0"/>
              <a:t>- </a:t>
            </a:r>
            <a:r>
              <a:rPr lang="it-IT" sz="1600" b="1" dirty="0" smtClean="0"/>
              <a:t>soggetti privati </a:t>
            </a:r>
            <a:r>
              <a:rPr lang="it-IT" sz="1600" dirty="0" smtClean="0"/>
              <a:t>(no persone fisiche) </a:t>
            </a:r>
            <a:r>
              <a:rPr lang="it-IT" sz="1600" u="sng" dirty="0" smtClean="0"/>
              <a:t>senza finalità di lucro </a:t>
            </a:r>
            <a:r>
              <a:rPr lang="it-IT" sz="1600" dirty="0" smtClean="0"/>
              <a:t>o </a:t>
            </a:r>
            <a:r>
              <a:rPr lang="it-IT" sz="1600" u="sng" dirty="0" smtClean="0"/>
              <a:t>con obbligo statutario</a:t>
            </a:r>
            <a:r>
              <a:rPr lang="it-IT" sz="1600" dirty="0" smtClean="0"/>
              <a:t> di 	</a:t>
            </a:r>
            <a:r>
              <a:rPr lang="it-IT" sz="1600" u="sng" dirty="0" smtClean="0"/>
              <a:t>reinvestire gli utili e gli avanzi di gestione nello svolgimento delle attività previste</a:t>
            </a:r>
            <a:r>
              <a:rPr lang="it-IT" sz="1600" dirty="0" smtClean="0"/>
              <a:t> 	</a:t>
            </a:r>
            <a:r>
              <a:rPr lang="it-IT" sz="1600" u="sng" dirty="0" smtClean="0"/>
              <a:t>nell’oggetto sociale</a:t>
            </a:r>
          </a:p>
          <a:p>
            <a:pPr marL="0" indent="0" algn="just" eaLnBrk="1" hangingPunct="1">
              <a:buNone/>
              <a:defRPr/>
            </a:pPr>
            <a:r>
              <a:rPr lang="it-IT" sz="1600" dirty="0"/>
              <a:t>	</a:t>
            </a:r>
            <a:r>
              <a:rPr lang="it-IT" sz="1600" dirty="0" smtClean="0"/>
              <a:t>- </a:t>
            </a:r>
            <a:r>
              <a:rPr lang="it-IT" sz="1600" b="1" dirty="0" smtClean="0"/>
              <a:t>società cooperative </a:t>
            </a:r>
            <a:r>
              <a:rPr lang="it-IT" sz="1600" dirty="0" smtClean="0"/>
              <a:t>(che per statuto svolgono </a:t>
            </a:r>
            <a:r>
              <a:rPr lang="it-IT" sz="1600" u="sng" dirty="0" smtClean="0"/>
              <a:t>attività esclusivamente o</a:t>
            </a:r>
            <a:r>
              <a:rPr lang="it-IT" sz="1600" dirty="0" smtClean="0"/>
              <a:t> 	</a:t>
            </a:r>
            <a:r>
              <a:rPr lang="it-IT" sz="1600" u="sng" dirty="0" smtClean="0"/>
              <a:t>prevalentemente culturali o artistiche</a:t>
            </a:r>
            <a:r>
              <a:rPr lang="it-IT" sz="1600" dirty="0" smtClean="0"/>
              <a:t>)</a:t>
            </a:r>
            <a:endParaRPr lang="it-IT" sz="1600" dirty="0"/>
          </a:p>
          <a:p>
            <a:pPr algn="just" eaLnBrk="1" hangingPunct="1">
              <a:defRPr/>
            </a:pPr>
            <a:endParaRPr lang="it-IT" sz="1600" b="1" dirty="0" smtClean="0"/>
          </a:p>
          <a:p>
            <a:pPr marL="0" indent="0" algn="just" eaLnBrk="1" hangingPunct="1">
              <a:buNone/>
              <a:defRPr/>
            </a:pPr>
            <a:r>
              <a:rPr lang="it-IT" sz="1600" dirty="0"/>
              <a:t>	</a:t>
            </a:r>
            <a:r>
              <a:rPr lang="it-IT" sz="1600" b="1" dirty="0" smtClean="0"/>
              <a:t>	</a:t>
            </a:r>
          </a:p>
          <a:p>
            <a:pPr marL="0" indent="0" algn="just" eaLnBrk="1" hangingPunct="1">
              <a:buNone/>
              <a:defRPr/>
            </a:pPr>
            <a:r>
              <a:rPr lang="it-IT" sz="1600" b="1" dirty="0" smtClean="0"/>
              <a:t>	</a:t>
            </a:r>
            <a:endParaRPr lang="it-IT" sz="1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1546044254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5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5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5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5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5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5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432047"/>
          </a:xfrm>
        </p:spPr>
        <p:txBody>
          <a:bodyPr/>
          <a:lstStyle/>
          <a:p>
            <a:pPr algn="ctr" eaLnBrk="1" hangingPunct="1"/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8964488" cy="5616623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</a:rPr>
              <a:t>NOVITA’ PIU’ RILEVANTI</a:t>
            </a:r>
          </a:p>
          <a:p>
            <a:pPr marL="0" indent="0" algn="just" eaLnBrk="1" hangingPunct="1">
              <a:buNone/>
              <a:defRPr/>
            </a:pPr>
            <a:r>
              <a:rPr lang="it-IT" sz="1600" dirty="0"/>
              <a:t>	</a:t>
            </a:r>
            <a:endParaRPr lang="it-IT" sz="1600" dirty="0" smtClean="0"/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PIU’ PUNTUALE E DETTAGLIATA DEFINIZIONE DELLE ATTIVITA’, INIZIATIVE E PROGETTUALITA’ CULTURALI FINANZIATE DA CIASCUN BANDO</a:t>
            </a:r>
          </a:p>
          <a:p>
            <a:pPr marL="0" indent="0" algn="just" eaLnBrk="1" hangingPunct="1">
              <a:buNone/>
              <a:defRPr/>
            </a:pPr>
            <a:r>
              <a:rPr lang="it-IT" sz="1600" b="1" dirty="0">
                <a:solidFill>
                  <a:schemeClr val="accent2"/>
                </a:solidFill>
              </a:rPr>
              <a:t>	</a:t>
            </a:r>
            <a:r>
              <a:rPr lang="it-IT" sz="1600" b="1" dirty="0" smtClean="0"/>
              <a:t>-  se il progetto presentato prevede la realizzazione di attività ed iniziative diverse 	da quelle finanziabili dal Bando, la domanda verrà dichiarata inammissibile</a:t>
            </a:r>
          </a:p>
          <a:p>
            <a:pPr marL="0" indent="0" algn="just" eaLnBrk="1" hangingPunct="1">
              <a:buNone/>
              <a:defRPr/>
            </a:pPr>
            <a:r>
              <a:rPr lang="it-IT" sz="1600" b="1" dirty="0"/>
              <a:t>	</a:t>
            </a:r>
            <a:endParaRPr lang="it-IT" sz="1600" dirty="0" smtClean="0"/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GLI ENTI LOCALI POSSONO ESSERE PARTNER IN PIU’ DI UN PROGETTO, PURCHE’ SU BANDI DIVERSI</a:t>
            </a:r>
          </a:p>
          <a:p>
            <a:pPr algn="just" eaLnBrk="1" hangingPunct="1">
              <a:defRPr/>
            </a:pPr>
            <a:endParaRPr lang="it-IT" sz="1600" b="1" dirty="0" smtClean="0">
              <a:solidFill>
                <a:schemeClr val="accent2"/>
              </a:solidFill>
            </a:endParaRPr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UNIVERSITA’ POSSONO PRESENTARE DOMANDA SOLO SUI BANDI PER LA DIVULGAZIONE DELLA CULTURA UMANISTICA O DELLA CULTURA SCIENTIFICA</a:t>
            </a:r>
          </a:p>
          <a:p>
            <a:pPr algn="just" eaLnBrk="1" hangingPunct="1">
              <a:defRPr/>
            </a:pPr>
            <a:endParaRPr lang="it-IT" sz="1600" b="1" dirty="0">
              <a:solidFill>
                <a:schemeClr val="accent2"/>
              </a:solidFill>
            </a:endParaRPr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QUALCHE MODIFICA SUI CRITERI VALUTATIVI DI OGNI BANDO</a:t>
            </a:r>
          </a:p>
          <a:p>
            <a:pPr marL="0" indent="0" algn="just" eaLnBrk="1" hangingPunct="1">
              <a:buNone/>
              <a:defRPr/>
            </a:pPr>
            <a:r>
              <a:rPr lang="it-IT" sz="1600" b="1" dirty="0">
                <a:solidFill>
                  <a:schemeClr val="accent2"/>
                </a:solidFill>
              </a:rPr>
              <a:t>	</a:t>
            </a:r>
            <a:r>
              <a:rPr lang="it-IT" sz="1600" b="1" dirty="0" smtClean="0"/>
              <a:t>- il criterio (trasversale) dell’entità degli apporti in natura al progetto è cambiato 	(solo apporti in natura di beni o canoni di locazione, soglie di punteggio e entità 	del punteggio abbassato)</a:t>
            </a:r>
          </a:p>
          <a:p>
            <a:pPr marL="0" indent="0" algn="just" eaLnBrk="1" hangingPunct="1">
              <a:buNone/>
              <a:defRPr/>
            </a:pPr>
            <a:r>
              <a:rPr lang="it-IT" sz="1600" dirty="0"/>
              <a:t>	</a:t>
            </a:r>
            <a:r>
              <a:rPr lang="it-IT" sz="1600" b="1" dirty="0" smtClean="0"/>
              <a:t>	</a:t>
            </a:r>
          </a:p>
          <a:p>
            <a:pPr marL="0" indent="0" algn="just" eaLnBrk="1" hangingPunct="1">
              <a:buNone/>
              <a:defRPr/>
            </a:pPr>
            <a:r>
              <a:rPr lang="it-IT" sz="1600" b="1" dirty="0" smtClean="0"/>
              <a:t>	</a:t>
            </a:r>
            <a:endParaRPr lang="it-IT" sz="14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4279181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5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5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5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5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5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5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5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432047"/>
          </a:xfrm>
        </p:spPr>
        <p:txBody>
          <a:bodyPr/>
          <a:lstStyle/>
          <a:p>
            <a:pPr algn="ctr" eaLnBrk="1" hangingPunct="1"/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8964488" cy="5616623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</a:rPr>
              <a:t>QUESTIONI ORGANIZZATIVE</a:t>
            </a:r>
          </a:p>
          <a:p>
            <a:pPr algn="just" eaLnBrk="1" hangingPunct="1">
              <a:defRPr/>
            </a:pPr>
            <a:r>
              <a:rPr lang="it-IT" sz="1800" b="1" dirty="0" smtClean="0">
                <a:solidFill>
                  <a:schemeClr val="accent2"/>
                </a:solidFill>
              </a:rPr>
              <a:t>SERVIZIO ATTIVITA’ CULTURALI (…oltre alle funzioni istruttorie amministrative…)</a:t>
            </a:r>
            <a:endParaRPr lang="it-IT" sz="1800" b="1" dirty="0">
              <a:solidFill>
                <a:schemeClr val="accent2"/>
              </a:solidFill>
            </a:endParaRPr>
          </a:p>
          <a:p>
            <a:pPr marL="0" indent="0" algn="just" eaLnBrk="1" hangingPunct="1">
              <a:buNone/>
              <a:defRPr/>
            </a:pPr>
            <a:r>
              <a:rPr lang="it-IT" sz="1800" b="1" dirty="0" smtClean="0"/>
              <a:t>	- </a:t>
            </a:r>
            <a:r>
              <a:rPr lang="it-IT" sz="1800" b="1" dirty="0" smtClean="0">
                <a:solidFill>
                  <a:schemeClr val="accent2"/>
                </a:solidFill>
              </a:rPr>
              <a:t>«tutoraggio» e «</a:t>
            </a:r>
            <a:r>
              <a:rPr lang="it-IT" sz="1800" b="1" dirty="0" err="1" smtClean="0">
                <a:solidFill>
                  <a:schemeClr val="accent2"/>
                </a:solidFill>
              </a:rPr>
              <a:t>helpdesk</a:t>
            </a:r>
            <a:r>
              <a:rPr lang="it-IT" sz="1800" b="1" dirty="0" smtClean="0">
                <a:solidFill>
                  <a:schemeClr val="accent2"/>
                </a:solidFill>
              </a:rPr>
              <a:t>»</a:t>
            </a:r>
            <a:r>
              <a:rPr lang="it-IT" sz="1800" b="1" dirty="0" smtClean="0"/>
              <a:t>: sia nella fase di apertura dei termini per domande, dubbi e richieste di chiarimenti, sia nella fase post-graduatoria, nei confronti dei soggetti finanziati e nei confronti dei soggetti non finanziati (per richieste di accesso agli atti, ecc.) </a:t>
            </a:r>
          </a:p>
          <a:p>
            <a:pPr marL="0" indent="0" algn="just" eaLnBrk="1" hangingPunct="1">
              <a:buNone/>
              <a:defRPr/>
            </a:pPr>
            <a:r>
              <a:rPr lang="it-IT" sz="1800" b="1" dirty="0" smtClean="0"/>
              <a:t>	- </a:t>
            </a:r>
            <a:r>
              <a:rPr lang="it-IT" sz="1800" b="1" dirty="0" smtClean="0">
                <a:solidFill>
                  <a:schemeClr val="accent2"/>
                </a:solidFill>
              </a:rPr>
              <a:t>«monitoraggio» costante </a:t>
            </a:r>
            <a:r>
              <a:rPr lang="it-IT" sz="1800" b="1" dirty="0" smtClean="0"/>
              <a:t>(e quasi </a:t>
            </a:r>
            <a:r>
              <a:rPr lang="it-IT" sz="1800" b="1" dirty="0" smtClean="0">
                <a:solidFill>
                  <a:schemeClr val="accent2"/>
                </a:solidFill>
              </a:rPr>
              <a:t>personalizzato</a:t>
            </a:r>
            <a:r>
              <a:rPr lang="it-IT" sz="1800" b="1" dirty="0" smtClean="0"/>
              <a:t>): </a:t>
            </a:r>
          </a:p>
          <a:p>
            <a:pPr marL="0" indent="0" algn="just" eaLnBrk="1" hangingPunct="1">
              <a:buNone/>
              <a:defRPr/>
            </a:pPr>
            <a:r>
              <a:rPr lang="it-IT" sz="1800" b="1" dirty="0"/>
              <a:t>	</a:t>
            </a:r>
            <a:r>
              <a:rPr lang="it-IT" sz="1800" b="1" dirty="0" smtClean="0"/>
              <a:t>	a) per verificare, anche </a:t>
            </a:r>
            <a:r>
              <a:rPr lang="it-IT" sz="1800" b="1" i="1" dirty="0" smtClean="0"/>
              <a:t>in loco</a:t>
            </a:r>
            <a:r>
              <a:rPr lang="it-IT" sz="1800" b="1" dirty="0" smtClean="0"/>
              <a:t>, le modalità di realizzazione dei 		progetti finanziati</a:t>
            </a:r>
          </a:p>
          <a:p>
            <a:pPr marL="0" indent="0" algn="just" eaLnBrk="1" hangingPunct="1">
              <a:buNone/>
              <a:defRPr/>
            </a:pPr>
            <a:r>
              <a:rPr lang="it-IT" sz="1800" b="1" dirty="0"/>
              <a:t>	</a:t>
            </a:r>
            <a:r>
              <a:rPr lang="it-IT" sz="1800" b="1" dirty="0" smtClean="0"/>
              <a:t>	b) costante comunicazione al Servizio di modifiche al pro-			getto ricadenti su aspetti oggetto di valutazione comparativa </a:t>
            </a:r>
          </a:p>
          <a:p>
            <a:pPr marL="0" indent="0" algn="just" eaLnBrk="1" hangingPunct="1">
              <a:buNone/>
              <a:defRPr/>
            </a:pPr>
            <a:r>
              <a:rPr lang="it-IT" sz="1800" b="1" i="1" dirty="0"/>
              <a:t>	</a:t>
            </a:r>
            <a:r>
              <a:rPr lang="it-IT" sz="1800" b="1" i="1" dirty="0" smtClean="0"/>
              <a:t>	</a:t>
            </a:r>
            <a:r>
              <a:rPr lang="it-IT" sz="1800" b="1" dirty="0" smtClean="0"/>
              <a:t>c) acquisizione di dati</a:t>
            </a:r>
            <a:r>
              <a:rPr lang="it-IT" sz="1800" b="1" dirty="0"/>
              <a:t> </a:t>
            </a:r>
            <a:r>
              <a:rPr lang="it-IT" sz="1800" b="1" dirty="0" smtClean="0"/>
              <a:t>e informazioni per scopi statistici e di 		elaborazione di politiche culturali </a:t>
            </a:r>
          </a:p>
          <a:p>
            <a:pPr marL="0" indent="0" algn="just" eaLnBrk="1" hangingPunct="1">
              <a:buNone/>
              <a:defRPr/>
            </a:pPr>
            <a:r>
              <a:rPr lang="it-IT" sz="1800" b="1" i="1" dirty="0"/>
              <a:t>	</a:t>
            </a:r>
            <a:r>
              <a:rPr lang="it-IT" sz="1800" b="1" i="1" dirty="0" smtClean="0"/>
              <a:t>	</a:t>
            </a:r>
            <a:r>
              <a:rPr lang="it-IT" sz="1800" b="1" dirty="0" smtClean="0"/>
              <a:t>d) attività amministrativa-contabile di verifica dei rendiconti 		delle spese sostenute con l’incentivo regionale</a:t>
            </a:r>
            <a:endParaRPr lang="it-IT" sz="1800" b="1" dirty="0"/>
          </a:p>
        </p:txBody>
      </p:sp>
    </p:spTree>
    <p:extLst>
      <p:ext uri="{BB962C8B-B14F-4D97-AF65-F5344CB8AC3E}">
        <p14:creationId xmlns:p14="http://schemas.microsoft.com/office/powerpoint/2010/main" val="2675199213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432047"/>
          </a:xfrm>
        </p:spPr>
        <p:txBody>
          <a:bodyPr/>
          <a:lstStyle/>
          <a:p>
            <a:pPr algn="ctr" eaLnBrk="1" hangingPunct="1"/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8964488" cy="5616623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</a:rPr>
              <a:t>COORDINAMENTO CON ALTRI INCENTIVI DELLA LEGGE REGIONALE 16/2014</a:t>
            </a:r>
          </a:p>
          <a:p>
            <a:pPr algn="just" eaLnBrk="1" hangingPunct="1">
              <a:defRPr/>
            </a:pPr>
            <a:r>
              <a:rPr lang="it-IT" sz="1400" dirty="0" smtClean="0"/>
              <a:t>La legge regionale 16/2014, oltre agli </a:t>
            </a:r>
            <a:r>
              <a:rPr lang="it-IT" sz="1400" b="1" dirty="0" smtClean="0">
                <a:solidFill>
                  <a:schemeClr val="accent2"/>
                </a:solidFill>
              </a:rPr>
              <a:t>incentivi «annuali» </a:t>
            </a:r>
            <a:r>
              <a:rPr lang="it-IT" sz="1400" dirty="0" smtClean="0"/>
              <a:t>(oggetto dei Bandi), prevede la modalità di finanziamento con </a:t>
            </a:r>
            <a:r>
              <a:rPr lang="it-IT" sz="1400" b="1" dirty="0" smtClean="0">
                <a:solidFill>
                  <a:schemeClr val="accent2"/>
                </a:solidFill>
              </a:rPr>
              <a:t>incentivi «triennali»</a:t>
            </a:r>
            <a:r>
              <a:rPr lang="it-IT" sz="1400" dirty="0" smtClean="0"/>
              <a:t>, destinati a </a:t>
            </a:r>
            <a:r>
              <a:rPr lang="it-IT" sz="1400" b="1" dirty="0" smtClean="0"/>
              <a:t>progettualità di maggiore rilevanza che necessitano di risorse certe per la programmazione a medio-lungo termine delle atti</a:t>
            </a:r>
            <a:r>
              <a:rPr lang="it-IT" sz="1400" dirty="0" smtClean="0"/>
              <a:t>vità </a:t>
            </a:r>
          </a:p>
          <a:p>
            <a:pPr algn="just" eaLnBrk="1" hangingPunct="1">
              <a:defRPr/>
            </a:pPr>
            <a:r>
              <a:rPr lang="it-IT" sz="1400" dirty="0" smtClean="0"/>
              <a:t>Il Servizio sta completando la piena attuazione della legge regionale 16/2014, poiché </a:t>
            </a:r>
            <a:r>
              <a:rPr lang="it-IT" sz="1400" b="1" dirty="0">
                <a:solidFill>
                  <a:schemeClr val="accent2"/>
                </a:solidFill>
              </a:rPr>
              <a:t>dal 2017 non esisteranno più le c.d. «Tabelle» allegate alla legge di </a:t>
            </a:r>
            <a:r>
              <a:rPr lang="it-IT" sz="1400" b="1" dirty="0" smtClean="0">
                <a:solidFill>
                  <a:schemeClr val="accent2"/>
                </a:solidFill>
              </a:rPr>
              <a:t>stabilità</a:t>
            </a:r>
            <a:r>
              <a:rPr lang="it-IT" sz="1400" dirty="0" smtClean="0"/>
              <a:t>:</a:t>
            </a:r>
            <a:endParaRPr lang="it-IT" sz="1400" b="1" dirty="0">
              <a:solidFill>
                <a:schemeClr val="accent2"/>
              </a:solidFill>
            </a:endParaRPr>
          </a:p>
          <a:p>
            <a:pPr marL="0" indent="0" algn="just" eaLnBrk="1" hangingPunct="1">
              <a:buNone/>
              <a:defRPr/>
            </a:pPr>
            <a:r>
              <a:rPr lang="it-IT" sz="1400" b="1" dirty="0"/>
              <a:t>	</a:t>
            </a:r>
            <a:r>
              <a:rPr lang="it-IT" sz="1400" b="1" dirty="0" smtClean="0"/>
              <a:t>- Regolamenti </a:t>
            </a:r>
            <a:r>
              <a:rPr lang="it-IT" sz="1400" b="1" dirty="0"/>
              <a:t>«triennali» Cinema (mediateche, enti di cultura cinematografica, festival e </a:t>
            </a:r>
            <a:r>
              <a:rPr lang="it-IT" sz="1400" b="1" dirty="0" smtClean="0"/>
              <a:t>	premi </a:t>
            </a:r>
            <a:r>
              <a:rPr lang="it-IT" sz="1400" b="1" dirty="0"/>
              <a:t>cinematografici) </a:t>
            </a:r>
            <a:r>
              <a:rPr lang="it-IT" sz="1400" dirty="0"/>
              <a:t>n.15/2016, n.16/2016 e </a:t>
            </a:r>
            <a:r>
              <a:rPr lang="it-IT" sz="1400" dirty="0" smtClean="0"/>
              <a:t>n.17/2016 del 1 febbraio 2016 – </a:t>
            </a:r>
            <a:r>
              <a:rPr lang="it-IT" sz="1400" u="sng" dirty="0" smtClean="0"/>
              <a:t>già concessa la</a:t>
            </a:r>
            <a:r>
              <a:rPr lang="it-IT" sz="1400" dirty="0" smtClean="0"/>
              <a:t> 	</a:t>
            </a:r>
            <a:r>
              <a:rPr lang="it-IT" sz="1400" u="sng" dirty="0" smtClean="0"/>
              <a:t>prima annualità 2016 del triennio 2016-2018</a:t>
            </a:r>
          </a:p>
          <a:p>
            <a:pPr marL="0" indent="0" algn="just" eaLnBrk="1" hangingPunct="1">
              <a:buNone/>
              <a:defRPr/>
            </a:pPr>
            <a:r>
              <a:rPr lang="it-IT" sz="1400" dirty="0"/>
              <a:t>	</a:t>
            </a:r>
            <a:r>
              <a:rPr lang="it-IT" sz="1400" dirty="0" smtClean="0"/>
              <a:t>- </a:t>
            </a:r>
            <a:r>
              <a:rPr lang="it-IT" sz="1400" b="1" dirty="0" smtClean="0"/>
              <a:t>Regolamento </a:t>
            </a:r>
            <a:r>
              <a:rPr lang="it-IT" sz="1400" b="1" dirty="0"/>
              <a:t>per il finanziamento annuale </a:t>
            </a:r>
            <a:r>
              <a:rPr lang="it-IT" sz="1400" b="1" dirty="0" smtClean="0"/>
              <a:t>ad </a:t>
            </a:r>
            <a:r>
              <a:rPr lang="it-IT" sz="1400" b="1" dirty="0"/>
              <a:t>associazioni dei profughi istriani, fiumani e </a:t>
            </a:r>
            <a:r>
              <a:rPr lang="it-IT" sz="1400" b="1" dirty="0" smtClean="0"/>
              <a:t>	dalmati </a:t>
            </a:r>
            <a:r>
              <a:rPr lang="it-IT" sz="1400" dirty="0" smtClean="0"/>
              <a:t>n.110/2016 del 23 maggio 2016 – </a:t>
            </a:r>
            <a:r>
              <a:rPr lang="it-IT" sz="1400" u="sng" dirty="0" smtClean="0"/>
              <a:t>incentivi già concessi</a:t>
            </a:r>
            <a:endParaRPr lang="it-IT" sz="1400" u="sng" dirty="0"/>
          </a:p>
          <a:p>
            <a:pPr marL="0" indent="0" algn="just" eaLnBrk="1" hangingPunct="1">
              <a:buNone/>
              <a:defRPr/>
            </a:pPr>
            <a:r>
              <a:rPr lang="it-IT" sz="1400" b="1" dirty="0" smtClean="0"/>
              <a:t>	- Regolamento «triennale» Teatri </a:t>
            </a:r>
            <a:r>
              <a:rPr lang="it-IT" sz="1400" dirty="0" smtClean="0"/>
              <a:t>n.199/2016 </a:t>
            </a:r>
            <a:r>
              <a:rPr lang="it-IT" sz="1400" dirty="0"/>
              <a:t>del 18 ottobre </a:t>
            </a:r>
            <a:r>
              <a:rPr lang="it-IT" sz="1400" dirty="0" smtClean="0"/>
              <a:t>2016</a:t>
            </a:r>
            <a:r>
              <a:rPr lang="it-IT" sz="1400" b="1" dirty="0" smtClean="0"/>
              <a:t> </a:t>
            </a:r>
            <a:r>
              <a:rPr lang="it-IT" sz="1400" dirty="0" smtClean="0"/>
              <a:t>(</a:t>
            </a:r>
            <a:r>
              <a:rPr lang="it-IT" sz="1400" u="sng" dirty="0" smtClean="0"/>
              <a:t>scadenza domande 23 </a:t>
            </a:r>
            <a:r>
              <a:rPr lang="it-IT" sz="1400" dirty="0" smtClean="0"/>
              <a:t>	</a:t>
            </a:r>
            <a:r>
              <a:rPr lang="it-IT" sz="1400" u="sng" dirty="0" smtClean="0"/>
              <a:t>novembre 2016</a:t>
            </a:r>
            <a:r>
              <a:rPr lang="it-IT" sz="1400" dirty="0" smtClean="0"/>
              <a:t>)</a:t>
            </a:r>
          </a:p>
          <a:p>
            <a:pPr marL="0" indent="0" algn="just" eaLnBrk="1" hangingPunct="1">
              <a:buNone/>
              <a:defRPr/>
            </a:pPr>
            <a:r>
              <a:rPr lang="it-IT" sz="1400" dirty="0"/>
              <a:t>	</a:t>
            </a:r>
            <a:r>
              <a:rPr lang="it-IT" sz="1400" dirty="0" smtClean="0"/>
              <a:t>- </a:t>
            </a:r>
            <a:r>
              <a:rPr lang="it-IT" sz="1400" b="1" dirty="0" smtClean="0"/>
              <a:t>Regolamento «triennale» Spettacolo dal vivo </a:t>
            </a:r>
            <a:r>
              <a:rPr lang="it-IT" sz="1400" dirty="0" smtClean="0"/>
              <a:t>approvato in via preliminare dalla Giunta 	regionale il 4 novembre 2016</a:t>
            </a:r>
          </a:p>
          <a:p>
            <a:pPr marL="0" indent="0" algn="just" eaLnBrk="1" hangingPunct="1">
              <a:buNone/>
              <a:defRPr/>
            </a:pPr>
            <a:r>
              <a:rPr lang="it-IT" sz="1400" b="1" dirty="0" smtClean="0"/>
              <a:t> 	</a:t>
            </a:r>
            <a:r>
              <a:rPr lang="it-IT" sz="1400" dirty="0" smtClean="0"/>
              <a:t>- </a:t>
            </a:r>
            <a:r>
              <a:rPr lang="it-IT" sz="1400" b="1" dirty="0" smtClean="0"/>
              <a:t>Regolamento «triennale» Manifestazioni espositive e Arti figurative e visive </a:t>
            </a:r>
            <a:r>
              <a:rPr lang="it-IT" sz="1400" dirty="0" smtClean="0"/>
              <a:t>approvato </a:t>
            </a:r>
            <a:r>
              <a:rPr lang="it-IT" sz="1400" dirty="0"/>
              <a:t>in via </a:t>
            </a:r>
            <a:r>
              <a:rPr lang="it-IT" sz="1400" dirty="0" smtClean="0"/>
              <a:t>	preliminare </a:t>
            </a:r>
            <a:r>
              <a:rPr lang="it-IT" sz="1400" dirty="0"/>
              <a:t>dalla </a:t>
            </a:r>
            <a:r>
              <a:rPr lang="it-IT" sz="1400" dirty="0" smtClean="0"/>
              <a:t>Giunta regionale </a:t>
            </a:r>
            <a:r>
              <a:rPr lang="it-IT" sz="1400" dirty="0"/>
              <a:t>il 4 novembre 2016</a:t>
            </a:r>
          </a:p>
          <a:p>
            <a:pPr marL="0" indent="0" algn="just" eaLnBrk="1" hangingPunct="1">
              <a:buNone/>
              <a:defRPr/>
            </a:pPr>
            <a:r>
              <a:rPr lang="it-IT" sz="1400" dirty="0" smtClean="0"/>
              <a:t>	- </a:t>
            </a:r>
            <a:r>
              <a:rPr lang="it-IT" sz="1400" b="1" dirty="0" smtClean="0"/>
              <a:t>Regolamento «triennale» Cultura umanistica e scientifica e Centri di Divulgazione</a:t>
            </a:r>
            <a:r>
              <a:rPr lang="it-IT" sz="1400" dirty="0" smtClean="0"/>
              <a:t> in via di 	approvazione</a:t>
            </a:r>
            <a:endParaRPr lang="it-IT" sz="1400" b="1" dirty="0" smtClean="0"/>
          </a:p>
          <a:p>
            <a:pPr algn="just" eaLnBrk="1" hangingPunct="1">
              <a:defRPr/>
            </a:pPr>
            <a:endParaRPr lang="it-IT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656178735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432047"/>
          </a:xfrm>
        </p:spPr>
        <p:txBody>
          <a:bodyPr/>
          <a:lstStyle/>
          <a:p>
            <a:pPr algn="ctr" eaLnBrk="1" hangingPunct="1"/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720"/>
            <a:ext cx="8964488" cy="5616623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b="1" dirty="0">
                <a:solidFill>
                  <a:schemeClr val="accent2"/>
                </a:solidFill>
              </a:rPr>
              <a:t>COORDINAMENTO CON ALTRI INCENTIVI DELLA LEGGE REGIONALE </a:t>
            </a:r>
            <a:r>
              <a:rPr lang="it-IT" b="1" dirty="0" smtClean="0">
                <a:solidFill>
                  <a:schemeClr val="accent2"/>
                </a:solidFill>
              </a:rPr>
              <a:t>16/2014</a:t>
            </a:r>
          </a:p>
          <a:p>
            <a:pPr marL="0" indent="0" algn="ctr" eaLnBrk="1" hangingPunct="1">
              <a:buNone/>
              <a:defRPr/>
            </a:pPr>
            <a:endParaRPr lang="it-IT" b="1" dirty="0">
              <a:solidFill>
                <a:schemeClr val="accent2"/>
              </a:solidFill>
            </a:endParaRPr>
          </a:p>
          <a:p>
            <a:pPr algn="just" eaLnBrk="1" hangingPunct="1">
              <a:defRPr/>
            </a:pPr>
            <a:r>
              <a:rPr lang="it-IT" sz="2000" dirty="0" smtClean="0"/>
              <a:t>Pertanto, in attesa  che entrino in vigore i Regolamenti che disciplineranno gli incentivi «triennali», </a:t>
            </a:r>
            <a:r>
              <a:rPr lang="it-IT" sz="2000" b="1" dirty="0" smtClean="0"/>
              <a:t>anche</a:t>
            </a:r>
            <a:r>
              <a:rPr lang="it-IT" sz="2000" dirty="0" smtClean="0"/>
              <a:t> coloro che </a:t>
            </a:r>
            <a:r>
              <a:rPr lang="it-IT" sz="2000" b="1" dirty="0" smtClean="0"/>
              <a:t>fino al 2016 </a:t>
            </a:r>
            <a:r>
              <a:rPr lang="it-IT" sz="2000" dirty="0" smtClean="0"/>
              <a:t>sono stati </a:t>
            </a:r>
            <a:r>
              <a:rPr lang="it-IT" sz="2000" b="1" dirty="0" smtClean="0"/>
              <a:t>finanziati con il sistema delle c.d. «Tabelle»</a:t>
            </a:r>
            <a:r>
              <a:rPr lang="it-IT" sz="2000" dirty="0" smtClean="0"/>
              <a:t> allegate alla legge di stabilità, debbono </a:t>
            </a:r>
            <a:r>
              <a:rPr lang="it-IT" sz="2000" b="1" u="sng" dirty="0" smtClean="0"/>
              <a:t>valutare l’opportunità di presentare domanda sui Bandi per gli incentivi annuali</a:t>
            </a:r>
            <a:r>
              <a:rPr lang="it-IT" sz="2000" dirty="0" smtClean="0"/>
              <a:t>:</a:t>
            </a:r>
          </a:p>
          <a:p>
            <a:pPr marL="0" indent="0" algn="just">
              <a:buNone/>
            </a:pPr>
            <a:r>
              <a:rPr lang="it-IT" sz="2000" b="1" dirty="0"/>
              <a:t>	</a:t>
            </a:r>
            <a:r>
              <a:rPr lang="it-IT" sz="2000" dirty="0" smtClean="0"/>
              <a:t>- nei Bandi è prevista una specifica clausola in base alla quale il 	Servizio </a:t>
            </a:r>
            <a:r>
              <a:rPr lang="it-IT" sz="2000" dirty="0"/>
              <a:t>o la </a:t>
            </a:r>
            <a:r>
              <a:rPr lang="it-IT" sz="2000" dirty="0" smtClean="0"/>
              <a:t>Commissione </a:t>
            </a:r>
            <a:r>
              <a:rPr lang="it-IT" sz="2000" dirty="0"/>
              <a:t>di valutazione </a:t>
            </a:r>
            <a:r>
              <a:rPr lang="it-IT" sz="2000" dirty="0" smtClean="0"/>
              <a:t>potranno successivamente 	dichiarare inammissibili i progetti </a:t>
            </a:r>
            <a:r>
              <a:rPr lang="it-IT" sz="2000" dirty="0"/>
              <a:t>presentati da soggetti che, dopo </a:t>
            </a:r>
            <a:r>
              <a:rPr lang="it-IT" sz="2000" dirty="0" smtClean="0"/>
              <a:t>	aver presentato domanda</a:t>
            </a:r>
            <a:r>
              <a:rPr lang="it-IT" sz="2000" dirty="0"/>
              <a:t>, hanno ottenuto il finanziamento </a:t>
            </a:r>
            <a:r>
              <a:rPr lang="it-IT" sz="2000" dirty="0" smtClean="0"/>
              <a:t>	«triennale» previsto </a:t>
            </a:r>
            <a:r>
              <a:rPr lang="it-IT" sz="2000" dirty="0"/>
              <a:t>dai </a:t>
            </a:r>
            <a:r>
              <a:rPr lang="it-IT" sz="2000" dirty="0" smtClean="0"/>
              <a:t>Regolamenti </a:t>
            </a:r>
            <a:r>
              <a:rPr lang="it-IT" sz="2000" dirty="0"/>
              <a:t>«</a:t>
            </a:r>
            <a:r>
              <a:rPr lang="it-IT" sz="2000" dirty="0" smtClean="0"/>
              <a:t>triennali» disciplinati dalla 	legge regionale 	16/2014</a:t>
            </a:r>
            <a:endParaRPr lang="it-IT" sz="2000" b="1" dirty="0" smtClean="0"/>
          </a:p>
          <a:p>
            <a:pPr algn="just" eaLnBrk="1" hangingPunct="1">
              <a:defRPr/>
            </a:pPr>
            <a:endParaRPr lang="it-IT" sz="1400" b="1" dirty="0"/>
          </a:p>
        </p:txBody>
      </p:sp>
    </p:spTree>
    <p:extLst>
      <p:ext uri="{BB962C8B-B14F-4D97-AF65-F5344CB8AC3E}">
        <p14:creationId xmlns:p14="http://schemas.microsoft.com/office/powerpoint/2010/main" val="3895008295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build="p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DecimaWE Rg"/>
        <a:ea typeface=""/>
        <a:cs typeface=""/>
      </a:majorFont>
      <a:minorFont>
        <a:latin typeface="DecimaWE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2999</TotalTime>
  <Words>353</Words>
  <Application>Microsoft Office PowerPoint</Application>
  <PresentationFormat>Presentazione su schermo (4:3)</PresentationFormat>
  <Paragraphs>89</Paragraphs>
  <Slides>10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DecimaUNI02 Rg</vt:lpstr>
      <vt:lpstr>DecimaW03 Rg</vt:lpstr>
      <vt:lpstr>DecimaWE Rg</vt:lpstr>
      <vt:lpstr>Times New Roman</vt:lpstr>
      <vt:lpstr>Wingdings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COORDINAMENTO CON ALTRI INCENTIVI DELLA LEGGE REGIONALE 16/2014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sandro</dc:creator>
  <cp:lastModifiedBy>Spadotto Fabrizio</cp:lastModifiedBy>
  <cp:revision>247</cp:revision>
  <cp:lastPrinted>2016-11-08T12:35:08Z</cp:lastPrinted>
  <dcterms:created xsi:type="dcterms:W3CDTF">2006-02-07T08:20:31Z</dcterms:created>
  <dcterms:modified xsi:type="dcterms:W3CDTF">2016-11-14T15:40:27Z</dcterms:modified>
</cp:coreProperties>
</file>